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8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Twinkl SemiBold" pitchFamily="2" charset="0"/>
      <p:bold r:id="rId14"/>
    </p:embeddedFont>
    <p:embeddedFont>
      <p:font typeface="Sassoon Infant Rg" panose="02000503030000020003" pitchFamily="50" charset="0"/>
      <p:regular r:id="rId15"/>
      <p:bold r:id="rId16"/>
    </p:embeddedFont>
    <p:embeddedFont>
      <p:font typeface="Twinkl" panose="020B0604020202020204" pitchFamily="2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8D99F3-5669-468D-A68F-3042608C225D}" type="datetimeFigureOut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DBEE55-3C9D-4BDA-8177-8F7ECD876D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790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C90AFA-12EC-4D9F-8E33-24B8AFC6EB54}" type="datetimeFigureOut">
              <a:rPr lang="en-GB"/>
              <a:pPr>
                <a:defRPr/>
              </a:pPr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0BFE15-1717-47C1-A308-85E484A8B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182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47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08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15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Learning </a:t>
            </a:r>
            <a:r>
              <a:rPr lang="en-US" sz="3600" dirty="0" smtClean="0">
                <a:latin typeface="Twinkl" pitchFamily="50" charset="0"/>
              </a:rPr>
              <a:t>Objective</a:t>
            </a:r>
            <a:endParaRPr lang="en-US" sz="3600" dirty="0">
              <a:latin typeface="Twinkl" pitchFamily="50" charset="0"/>
            </a:endParaRP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015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1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algn="ctr" eaLnBrk="1" hangingPunct="1"/>
            <a:r>
              <a:rPr lang="en-GB" altLang="en-US" smtClean="0">
                <a:latin typeface="Twinkl" pitchFamily="2" charset="0"/>
              </a:rPr>
              <a:t>to be able to form plurals using ‘s’ and ‘es’</a:t>
            </a:r>
          </a:p>
        </p:txBody>
      </p:sp>
      <p:sp>
        <p:nvSpPr>
          <p:cNvPr id="9219" name="Content Placeholder 1"/>
          <p:cNvSpPr>
            <a:spLocks/>
          </p:cNvSpPr>
          <p:nvPr/>
        </p:nvSpPr>
        <p:spPr bwMode="auto">
          <a:xfrm>
            <a:off x="628650" y="3770313"/>
            <a:ext cx="7886700" cy="1409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/>
            <a:r>
              <a:rPr lang="en-GB" altLang="en-US"/>
              <a:t>I understand that ‘singular’ means ‘one’.</a:t>
            </a:r>
          </a:p>
          <a:p>
            <a:pPr algn="ctr" eaLnBrk="1" hangingPunct="1"/>
            <a:r>
              <a:rPr lang="en-GB" altLang="en-US"/>
              <a:t>I understand that ‘plural’ means more than one. </a:t>
            </a:r>
          </a:p>
          <a:p>
            <a:pPr algn="ctr" eaLnBrk="1" hangingPunct="1"/>
            <a:r>
              <a:rPr lang="en-GB" altLang="en-US"/>
              <a:t>I can change nouns from singular to plural by adding ‘s’ or ‘es’.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What is a noun?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noun is a naming word.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40125" y="2222500"/>
            <a:ext cx="2063750" cy="2987675"/>
          </a:xfrm>
          <a:prstGeom prst="rect">
            <a:avLst/>
          </a:prstGeom>
          <a:noFill/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324600" y="2222500"/>
            <a:ext cx="2063750" cy="2987675"/>
          </a:xfrm>
          <a:prstGeom prst="rect">
            <a:avLst/>
          </a:prstGeom>
          <a:noFill/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65613" y="4651375"/>
            <a:ext cx="612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pencil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185025" y="4651375"/>
            <a:ext cx="3444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cat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55650" y="2222500"/>
            <a:ext cx="2063750" cy="2987675"/>
            <a:chOff x="755650" y="2223083"/>
            <a:chExt cx="2063051" cy="2986480"/>
          </a:xfrm>
        </p:grpSpPr>
        <p:sp>
          <p:nvSpPr>
            <p:cNvPr id="2" name="Rectangle 1"/>
            <p:cNvSpPr/>
            <p:nvPr/>
          </p:nvSpPr>
          <p:spPr>
            <a:xfrm>
              <a:off x="755650" y="2223083"/>
              <a:ext cx="2063051" cy="2986480"/>
            </a:xfrm>
            <a:prstGeom prst="rect">
              <a:avLst/>
            </a:prstGeom>
            <a:noFill/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53" name="Rectangle 8"/>
            <p:cNvSpPr>
              <a:spLocks noChangeArrowheads="1"/>
            </p:cNvSpPr>
            <p:nvPr/>
          </p:nvSpPr>
          <p:spPr bwMode="auto">
            <a:xfrm>
              <a:off x="755650" y="4651429"/>
              <a:ext cx="2058291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dog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3297238"/>
            <a:ext cx="18335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2657475"/>
            <a:ext cx="1414462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814638"/>
            <a:ext cx="17335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is a plural?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Plural means ‘more than one’.</a:t>
            </a:r>
          </a:p>
        </p:txBody>
      </p:sp>
      <p:sp>
        <p:nvSpPr>
          <p:cNvPr id="4" name="Oval 3"/>
          <p:cNvSpPr/>
          <p:nvPr/>
        </p:nvSpPr>
        <p:spPr>
          <a:xfrm>
            <a:off x="1073150" y="2081213"/>
            <a:ext cx="3113088" cy="3111500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916488" y="2081213"/>
            <a:ext cx="3111500" cy="3111500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46313" y="4710113"/>
            <a:ext cx="7683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one cat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57475"/>
            <a:ext cx="141446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62650" y="4710113"/>
            <a:ext cx="10668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three cat</a:t>
            </a:r>
            <a:r>
              <a:rPr lang="en-GB" altLang="en-US">
                <a:solidFill>
                  <a:srgbClr val="18A0DB"/>
                </a:solidFill>
              </a:rPr>
              <a:t>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2800350"/>
            <a:ext cx="27686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8513" y="1308100"/>
            <a:ext cx="3592512" cy="4970463"/>
          </a:xfrm>
          <a:prstGeom prst="rect">
            <a:avLst/>
          </a:prstGeom>
          <a:solidFill>
            <a:schemeClr val="bg1"/>
          </a:solidFill>
          <a:ln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98513" y="579438"/>
            <a:ext cx="3592512" cy="719137"/>
          </a:xfrm>
          <a:prstGeom prst="rect">
            <a:avLst/>
          </a:prstGeom>
          <a:solidFill>
            <a:schemeClr val="bg1"/>
          </a:solidFill>
          <a:ln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752975" y="579438"/>
            <a:ext cx="3592513" cy="719137"/>
          </a:xfrm>
          <a:prstGeom prst="rect">
            <a:avLst/>
          </a:prstGeom>
          <a:solidFill>
            <a:schemeClr val="bg1"/>
          </a:solidFill>
          <a:ln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752975" y="1308100"/>
            <a:ext cx="3592513" cy="4970463"/>
          </a:xfrm>
          <a:prstGeom prst="rect">
            <a:avLst/>
          </a:prstGeom>
          <a:solidFill>
            <a:schemeClr val="bg1"/>
          </a:solidFill>
          <a:ln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47725" y="673100"/>
            <a:ext cx="3492500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2800" dirty="0">
                <a:solidFill>
                  <a:srgbClr val="18A0DB"/>
                </a:solidFill>
                <a:latin typeface="+mn-lt"/>
                <a:cs typeface="Arial" panose="020B0604020202020204" pitchFamily="34" charset="0"/>
              </a:rPr>
              <a:t>Singular = 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50988" y="1670050"/>
            <a:ext cx="20859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cs typeface="Arial" panose="020B0604020202020204" pitchFamily="34" charset="0"/>
              </a:rPr>
              <a:t>One dog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752975" y="673100"/>
            <a:ext cx="3592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2800" dirty="0">
                <a:solidFill>
                  <a:srgbClr val="18A0DB"/>
                </a:solidFill>
                <a:latin typeface="+mn-lt"/>
                <a:cs typeface="Arial" panose="020B0604020202020204" pitchFamily="34" charset="0"/>
              </a:rPr>
              <a:t>Plural = more than 1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550988" y="2967038"/>
            <a:ext cx="20859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cs typeface="Arial" panose="020B0604020202020204" pitchFamily="34" charset="0"/>
              </a:rPr>
              <a:t>One door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550988" y="4262438"/>
            <a:ext cx="20859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cs typeface="Arial" panose="020B0604020202020204" pitchFamily="34" charset="0"/>
              </a:rPr>
              <a:t>One pencil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550988" y="5559425"/>
            <a:ext cx="2085975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cs typeface="Arial" panose="020B0604020202020204" pitchFamily="34" charset="0"/>
              </a:rPr>
              <a:t>One lamp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245100" y="1668463"/>
            <a:ext cx="26082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cs typeface="Arial" panose="020B0604020202020204" pitchFamily="34" charset="0"/>
              </a:rPr>
              <a:t>Lots of dog</a:t>
            </a:r>
            <a:r>
              <a:rPr lang="en-GB" altLang="en-US" sz="2800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103813" y="2965450"/>
            <a:ext cx="2890837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cs typeface="Arial" panose="020B0604020202020204" pitchFamily="34" charset="0"/>
              </a:rPr>
              <a:t>Lots of door</a:t>
            </a:r>
            <a:r>
              <a:rPr lang="en-GB" altLang="en-US" sz="2800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249863" y="4260850"/>
            <a:ext cx="25987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cs typeface="Arial" panose="020B0604020202020204" pitchFamily="34" charset="0"/>
              </a:rPr>
              <a:t>Lots of pencil</a:t>
            </a:r>
            <a:r>
              <a:rPr lang="en-GB" altLang="en-US" sz="2800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5243513" y="5557838"/>
            <a:ext cx="2611437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  <a:cs typeface="Arial" panose="020B0604020202020204" pitchFamily="34" charset="0"/>
              </a:rPr>
              <a:t>Lots of lamp</a:t>
            </a:r>
            <a:r>
              <a:rPr lang="en-GB" altLang="en-US" sz="2800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149725" y="1930400"/>
            <a:ext cx="9540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4149725" y="3235325"/>
            <a:ext cx="9540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4149725" y="4541838"/>
            <a:ext cx="9540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4149725" y="5846763"/>
            <a:ext cx="9540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863600" y="2828925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There are lots of rules when changing words from singular to plural.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  <a:cs typeface="Arial" panose="020B0604020202020204" pitchFamily="34" charset="0"/>
              </a:rPr>
              <a:t>BE CAREFUL!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We are going to look at just two of the rules.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863600" y="555625"/>
            <a:ext cx="7416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For most words we just add ‘s’ to the end of it to change it into a plural.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428750" y="1844675"/>
            <a:ext cx="2376488" cy="1800225"/>
            <a:chOff x="1331640" y="2222522"/>
            <a:chExt cx="2376264" cy="1800200"/>
          </a:xfrm>
        </p:grpSpPr>
        <p:sp>
          <p:nvSpPr>
            <p:cNvPr id="14366" name="TextBox 7"/>
            <p:cNvSpPr txBox="1">
              <a:spLocks noChangeArrowheads="1"/>
            </p:cNvSpPr>
            <p:nvPr/>
          </p:nvSpPr>
          <p:spPr bwMode="auto">
            <a:xfrm>
              <a:off x="1331640" y="2271256"/>
              <a:ext cx="2376264" cy="36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cs typeface="Arial" panose="020B0604020202020204" pitchFamily="34" charset="0"/>
                </a:rPr>
                <a:t>one pear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39580" y="2222522"/>
              <a:ext cx="2160384" cy="1800200"/>
            </a:xfrm>
            <a:prstGeom prst="rect">
              <a:avLst/>
            </a:prstGeom>
            <a:noFill/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546600" y="1844675"/>
            <a:ext cx="3168650" cy="1800225"/>
            <a:chOff x="4788024" y="2222522"/>
            <a:chExt cx="3168351" cy="1800200"/>
          </a:xfrm>
        </p:grpSpPr>
        <p:sp>
          <p:nvSpPr>
            <p:cNvPr id="14364" name="TextBox 7"/>
            <p:cNvSpPr txBox="1">
              <a:spLocks noChangeArrowheads="1"/>
            </p:cNvSpPr>
            <p:nvPr/>
          </p:nvSpPr>
          <p:spPr bwMode="auto">
            <a:xfrm>
              <a:off x="5184067" y="2271256"/>
              <a:ext cx="2376264" cy="36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cs typeface="Arial" panose="020B0604020202020204" pitchFamily="34" charset="0"/>
                </a:rPr>
                <a:t>three pears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88024" y="2222522"/>
              <a:ext cx="3168351" cy="1800200"/>
            </a:xfrm>
            <a:prstGeom prst="rect">
              <a:avLst/>
            </a:prstGeom>
            <a:noFill/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Rounded Rectangle 95"/>
          <p:cNvSpPr/>
          <p:nvPr/>
        </p:nvSpPr>
        <p:spPr>
          <a:xfrm>
            <a:off x="755650" y="4044950"/>
            <a:ext cx="7632700" cy="2232025"/>
          </a:xfrm>
          <a:prstGeom prst="roundRect">
            <a:avLst/>
          </a:prstGeom>
          <a:noFill/>
          <a:ln w="127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147763" y="4268788"/>
            <a:ext cx="126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desk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2806700" y="4265613"/>
            <a:ext cx="1266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desk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1131888" y="4978400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book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1131888" y="5686425"/>
            <a:ext cx="1266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pen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2806700" y="4975225"/>
            <a:ext cx="1266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book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2806700" y="5676900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pen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5070475" y="4281488"/>
            <a:ext cx="1268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month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6665913" y="4276725"/>
            <a:ext cx="1427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month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5070475" y="4983163"/>
            <a:ext cx="1268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train</a:t>
            </a: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5070475" y="5676900"/>
            <a:ext cx="1268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dog</a:t>
            </a: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6745288" y="4975225"/>
            <a:ext cx="1268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train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6745288" y="5676900"/>
            <a:ext cx="1268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dog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322513" y="4459288"/>
            <a:ext cx="482600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22513" y="5160963"/>
            <a:ext cx="482600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322513" y="5862638"/>
            <a:ext cx="482600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261100" y="4459288"/>
            <a:ext cx="4841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261100" y="5160963"/>
            <a:ext cx="4841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261100" y="5862638"/>
            <a:ext cx="4841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2433638"/>
            <a:ext cx="66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2433638"/>
            <a:ext cx="66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2433638"/>
            <a:ext cx="66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2433638"/>
            <a:ext cx="6651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755650" y="1739900"/>
            <a:ext cx="1593850" cy="15938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75075" y="1739900"/>
            <a:ext cx="1593850" cy="15938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794500" y="1739900"/>
            <a:ext cx="1593850" cy="15938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55650" y="3948113"/>
            <a:ext cx="1593850" cy="15938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775075" y="3948113"/>
            <a:ext cx="1593850" cy="15938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794500" y="3948113"/>
            <a:ext cx="1593850" cy="15938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863600" y="550863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If the word ends with one of these sounds…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904875" y="1935163"/>
            <a:ext cx="12668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winkl SemiBold" pitchFamily="2" charset="0"/>
                <a:cs typeface="Arial" panose="020B0604020202020204" pitchFamily="34" charset="0"/>
              </a:rPr>
              <a:t>sh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38588" y="1951038"/>
            <a:ext cx="12668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winkl SemiBold" pitchFamily="2" charset="0"/>
                <a:cs typeface="Arial" panose="020B0604020202020204" pitchFamily="34" charset="0"/>
              </a:rPr>
              <a:t>ch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958013" y="1925638"/>
            <a:ext cx="12668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winkl SemiBold" pitchFamily="2" charset="0"/>
                <a:cs typeface="Arial" panose="020B0604020202020204" pitchFamily="34" charset="0"/>
              </a:rPr>
              <a:t>ss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4875" y="4159250"/>
            <a:ext cx="12668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winkl SemiBold" pitchFamily="2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38588" y="4159250"/>
            <a:ext cx="12668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winkl SemiBold" pitchFamily="2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958013" y="4159250"/>
            <a:ext cx="12668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winkl SemiBold" pitchFamily="2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63600" y="5824538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…then add 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‘es’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 bwMode="auto">
          <a:xfrm>
            <a:off x="2222500" y="5743575"/>
            <a:ext cx="482600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 bwMode="auto">
          <a:xfrm>
            <a:off x="5737225" y="4546600"/>
            <a:ext cx="4841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 bwMode="auto">
          <a:xfrm>
            <a:off x="5748338" y="5773738"/>
            <a:ext cx="482600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27088" y="550863"/>
            <a:ext cx="7524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To change these words in to plurals, add ‘es’.</a:t>
            </a:r>
          </a:p>
        </p:txBody>
      </p:sp>
      <p:sp>
        <p:nvSpPr>
          <p:cNvPr id="7" name="Rounded Rectangle 18"/>
          <p:cNvSpPr/>
          <p:nvPr/>
        </p:nvSpPr>
        <p:spPr>
          <a:xfrm>
            <a:off x="755650" y="4044950"/>
            <a:ext cx="7632700" cy="2232025"/>
          </a:xfrm>
          <a:prstGeom prst="roundRect">
            <a:avLst/>
          </a:prstGeom>
          <a:noFill/>
          <a:ln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6325" y="4360863"/>
            <a:ext cx="1268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box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751138" y="4351338"/>
            <a:ext cx="126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box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es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076325" y="5564188"/>
            <a:ext cx="1268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glass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751138" y="5589588"/>
            <a:ext cx="1406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glass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es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66950" y="4546600"/>
            <a:ext cx="484188" cy="0"/>
          </a:xfrm>
          <a:prstGeom prst="straightConnector1">
            <a:avLst/>
          </a:prstGeom>
          <a:ln w="76200">
            <a:solidFill>
              <a:srgbClr val="18A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428750" y="1557338"/>
            <a:ext cx="2376488" cy="1800225"/>
            <a:chOff x="1429025" y="1556792"/>
            <a:chExt cx="2376264" cy="1800200"/>
          </a:xfrm>
        </p:grpSpPr>
        <p:grpSp>
          <p:nvGrpSpPr>
            <p:cNvPr id="16407" name="Group 14"/>
            <p:cNvGrpSpPr>
              <a:grpSpLocks/>
            </p:cNvGrpSpPr>
            <p:nvPr/>
          </p:nvGrpSpPr>
          <p:grpSpPr bwMode="auto">
            <a:xfrm>
              <a:off x="1429025" y="1556792"/>
              <a:ext cx="2376264" cy="1800200"/>
              <a:chOff x="1331640" y="2222522"/>
              <a:chExt cx="2376264" cy="1800200"/>
            </a:xfrm>
          </p:grpSpPr>
          <p:sp>
            <p:nvSpPr>
              <p:cNvPr id="16409" name="TextBox 7"/>
              <p:cNvSpPr txBox="1">
                <a:spLocks noChangeArrowheads="1"/>
              </p:cNvSpPr>
              <p:nvPr/>
            </p:nvSpPr>
            <p:spPr bwMode="auto">
              <a:xfrm>
                <a:off x="1331640" y="2271256"/>
                <a:ext cx="2376264" cy="36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  <a:cs typeface="Arial" panose="020B0604020202020204" pitchFamily="34" charset="0"/>
                  </a:rPr>
                  <a:t>one brush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39580" y="2222522"/>
                <a:ext cx="2160384" cy="1800200"/>
              </a:xfrm>
              <a:prstGeom prst="rect">
                <a:avLst/>
              </a:prstGeom>
              <a:noFill/>
              <a:ln w="28575">
                <a:solidFill>
                  <a:srgbClr val="18A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pic>
          <p:nvPicPr>
            <p:cNvPr id="16408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3345" y="2369422"/>
              <a:ext cx="1187624" cy="63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4546600" y="1557338"/>
            <a:ext cx="3168650" cy="1800225"/>
            <a:chOff x="4546624" y="1556792"/>
            <a:chExt cx="3168351" cy="1800200"/>
          </a:xfrm>
        </p:grpSpPr>
        <p:grpSp>
          <p:nvGrpSpPr>
            <p:cNvPr id="16402" name="Group 9"/>
            <p:cNvGrpSpPr>
              <a:grpSpLocks/>
            </p:cNvGrpSpPr>
            <p:nvPr/>
          </p:nvGrpSpPr>
          <p:grpSpPr bwMode="auto">
            <a:xfrm>
              <a:off x="4546624" y="1556792"/>
              <a:ext cx="3168351" cy="1800200"/>
              <a:chOff x="4788024" y="2222522"/>
              <a:chExt cx="3168351" cy="1800200"/>
            </a:xfrm>
          </p:grpSpPr>
          <p:sp>
            <p:nvSpPr>
              <p:cNvPr id="16405" name="TextBox 7"/>
              <p:cNvSpPr txBox="1">
                <a:spLocks noChangeArrowheads="1"/>
              </p:cNvSpPr>
              <p:nvPr/>
            </p:nvSpPr>
            <p:spPr bwMode="auto">
              <a:xfrm>
                <a:off x="5184067" y="2271256"/>
                <a:ext cx="2376264" cy="36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  <a:cs typeface="Arial" panose="020B0604020202020204" pitchFamily="34" charset="0"/>
                  </a:rPr>
                  <a:t>two brushes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788024" y="2222522"/>
                <a:ext cx="3168351" cy="1800200"/>
              </a:xfrm>
              <a:prstGeom prst="rect">
                <a:avLst/>
              </a:prstGeom>
              <a:noFill/>
              <a:ln w="28575">
                <a:solidFill>
                  <a:srgbClr val="18A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pic>
          <p:nvPicPr>
            <p:cNvPr id="16403" name="Picture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394" y="2368328"/>
              <a:ext cx="1187624" cy="63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137" y="2368328"/>
              <a:ext cx="1187624" cy="63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4546600" y="4368800"/>
            <a:ext cx="1268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dish</a:t>
            </a: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6221413" y="4368800"/>
            <a:ext cx="1266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dish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es</a:t>
            </a: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4452938" y="5580063"/>
            <a:ext cx="126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church</a:t>
            </a: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6261100" y="5597525"/>
            <a:ext cx="165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church</a:t>
            </a:r>
            <a:r>
              <a:rPr lang="en-GB" altLang="en-US">
                <a:solidFill>
                  <a:srgbClr val="18A0DB"/>
                </a:solidFill>
                <a:cs typeface="Arial" panose="020B0604020202020204" pitchFamily="34" charset="0"/>
              </a:rPr>
              <a:t>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59</TotalTime>
  <Words>222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 SemiBold</vt:lpstr>
      <vt:lpstr>Arial</vt:lpstr>
      <vt:lpstr>Sassoon Infant Rg</vt:lpstr>
      <vt:lpstr>Twinkl</vt:lpstr>
      <vt:lpstr>Calibri</vt:lpstr>
      <vt:lpstr>Office Theme</vt:lpstr>
      <vt:lpstr>PowerPoint Presentation</vt:lpstr>
      <vt:lpstr>PowerPoint Presentation</vt:lpstr>
      <vt:lpstr>What is a noun?</vt:lpstr>
      <vt:lpstr>What is a plural?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Hilary</cp:lastModifiedBy>
  <cp:revision>11</cp:revision>
  <dcterms:created xsi:type="dcterms:W3CDTF">2017-02-13T13:04:36Z</dcterms:created>
  <dcterms:modified xsi:type="dcterms:W3CDTF">2020-05-06T08:43:27Z</dcterms:modified>
</cp:coreProperties>
</file>